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373" r:id="rId4"/>
    <p:sldId id="380" r:id="rId5"/>
    <p:sldId id="258" r:id="rId6"/>
    <p:sldId id="278" r:id="rId7"/>
    <p:sldId id="279" r:id="rId8"/>
    <p:sldId id="257" r:id="rId9"/>
    <p:sldId id="261" r:id="rId10"/>
    <p:sldId id="266" r:id="rId11"/>
    <p:sldId id="281" r:id="rId12"/>
    <p:sldId id="361" r:id="rId13"/>
    <p:sldId id="371" r:id="rId14"/>
    <p:sldId id="282" r:id="rId15"/>
    <p:sldId id="378" r:id="rId16"/>
    <p:sldId id="272" r:id="rId17"/>
    <p:sldId id="271" r:id="rId18"/>
    <p:sldId id="262" r:id="rId19"/>
    <p:sldId id="376" r:id="rId20"/>
    <p:sldId id="377" r:id="rId21"/>
    <p:sldId id="37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FE703-4545-3243-AEEE-4280FE6B3E33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E903C-67E9-3E43-86C4-B63C026F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NEON Science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E903C-67E9-3E43-86C4-B63C026F67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E903C-67E9-3E43-86C4-B63C026F67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4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primer of eddy-covariance see box 1 of: https://</a:t>
            </a:r>
            <a:r>
              <a:rPr lang="en-US" dirty="0" err="1"/>
              <a:t>nph.onlinelibrary.wiley.com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/10.1111/nph.15227 and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Eddy_covariance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E903C-67E9-3E43-86C4-B63C026F67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Eddy-covariance tower in a temperate forest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E903C-67E9-3E43-86C4-B63C026F67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78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Eddy-covariance tower in the Central US plains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9EDD4-76B0-2144-883C-A0FB16EB041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80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Eddy-covariance tower in a tidal wetland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E903C-67E9-3E43-86C4-B63C026F67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60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E903C-67E9-3E43-86C4-B63C026F67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7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figure above shows the footprint probability, with, for example, “80” indicating that 80 % of the carbon fluxes originate within the mapped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E903C-67E9-3E43-86C4-B63C026F67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8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Instantaneous rates (y-axis) are in micromoles. When summed over the course of a day, the quantity amounts to millimoles.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E903C-67E9-3E43-86C4-B63C026F67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95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Instantaneous rates (y-axis) are in micromoles. When summed over the course of a day, the quantity amounts to millimoles.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E903C-67E9-3E43-86C4-B63C026F67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5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1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9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23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13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60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88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08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92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6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48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6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2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8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1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2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5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1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6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7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6B31C-1E1C-9D4B-9916-B85EC9AC2CC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03463-F04C-AB4A-AC46-85A01443D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0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D5390-F600-1649-8F76-9CFEFE7177C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56C80-6DD4-9B46-8993-A86EAED9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8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qubeshub.org/groups/neon2018" TargetMode="External"/><Relationship Id="rId5" Type="http://schemas.openxmlformats.org/officeDocument/2006/relationships/hyperlink" Target="http://dx.doi.org/10.25334/Q4VD7W" TargetMode="Externa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R4Anc8Mka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SCN0007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990" y="10"/>
            <a:ext cx="274701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6" name="Picture 5" descr="DSCN275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4"/>
          <a:stretch/>
        </p:blipFill>
        <p:spPr>
          <a:xfrm>
            <a:off x="3836485" y="10"/>
            <a:ext cx="3088583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Picture 6" descr="DSCN2789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3876264" y="3456432"/>
            <a:ext cx="5267735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9723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1749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042" y="685800"/>
            <a:ext cx="369175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Eddy-Covariance Fundamentals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089941"/>
            <a:ext cx="372782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D211BA-DAB7-4944-A3DF-3BED5C68FC3D}"/>
              </a:ext>
            </a:extLst>
          </p:cNvPr>
          <p:cNvSpPr/>
          <p:nvPr/>
        </p:nvSpPr>
        <p:spPr>
          <a:xfrm>
            <a:off x="336042" y="2514600"/>
            <a:ext cx="3691753" cy="366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From: Gough, C. M., Giffen, C., Woodward, T. W. (2018). </a:t>
            </a:r>
            <a:r>
              <a:rPr lang="en-US" sz="1700">
                <a:hlinkClick r:id="rId5"/>
              </a:rPr>
              <a:t>Environmental Drivers of Ecosystem Carbon Fluxes from Minutes to Years</a:t>
            </a:r>
            <a:r>
              <a:rPr lang="en-US" sz="1700"/>
              <a:t>.  </a:t>
            </a:r>
            <a:r>
              <a:rPr lang="en-US" sz="1700">
                <a:hlinkClick r:id="rId6"/>
              </a:rPr>
              <a:t>NEON Faculty Mentoring Network</a:t>
            </a:r>
            <a:r>
              <a:rPr lang="en-US" sz="1700"/>
              <a:t>, QUBES Educational Resources. </a:t>
            </a:r>
            <a:r>
              <a:rPr lang="en-US" sz="1700">
                <a:hlinkClick r:id="rId5"/>
              </a:rPr>
              <a:t>doi:10.25334/Q4VD7W</a:t>
            </a:r>
            <a:endParaRPr lang="en-US" sz="1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B28EC-F1FA-3845-82FE-587277B2AA6A}"/>
              </a:ext>
            </a:extLst>
          </p:cNvPr>
          <p:cNvSpPr txBox="1"/>
          <p:nvPr/>
        </p:nvSpPr>
        <p:spPr>
          <a:xfrm>
            <a:off x="7258556" y="6463247"/>
            <a:ext cx="18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Images: C. Gough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98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78" y="70252"/>
            <a:ext cx="8229600" cy="1143000"/>
          </a:xfrm>
        </p:spPr>
        <p:txBody>
          <a:bodyPr/>
          <a:lstStyle/>
          <a:p>
            <a:r>
              <a:rPr lang="en-US" dirty="0"/>
              <a:t>Eddy-covariance instrumentation</a:t>
            </a:r>
          </a:p>
        </p:txBody>
      </p:sp>
      <p:pic>
        <p:nvPicPr>
          <p:cNvPr id="5" name="Content Placeholder 4" descr="DSC_096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647" y="2903477"/>
            <a:ext cx="5871882" cy="3361765"/>
          </a:xfrm>
        </p:spPr>
      </p:pic>
      <p:pic>
        <p:nvPicPr>
          <p:cNvPr id="6" name="Picture 5" descr="DSC_09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882" y="1013656"/>
            <a:ext cx="2676996" cy="178466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941294" y="2569469"/>
            <a:ext cx="518534" cy="2316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8245" y="1697734"/>
            <a:ext cx="2236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3-D Sonic Anemometer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997614" y="2378041"/>
            <a:ext cx="1608162" cy="20274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15280" y="1467731"/>
            <a:ext cx="289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Air intake to IRGA (closed path)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649501" y="2087704"/>
            <a:ext cx="160581" cy="1386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8670" y="3370544"/>
            <a:ext cx="243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Thermocouple and other climate sensors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84" y="4885765"/>
            <a:ext cx="1406674" cy="120739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7284544" y="5162847"/>
            <a:ext cx="985383" cy="706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34190" y="5280329"/>
            <a:ext cx="13612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Open path IRGA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5C95C9-2F0B-F54D-BFC7-F925AB0CB2B6}"/>
              </a:ext>
            </a:extLst>
          </p:cNvPr>
          <p:cNvSpPr txBox="1"/>
          <p:nvPr/>
        </p:nvSpPr>
        <p:spPr>
          <a:xfrm>
            <a:off x="249178" y="6295992"/>
            <a:ext cx="5649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Images: C. Gough and C. Vogel; and http://</a:t>
            </a:r>
            <a:r>
              <a:rPr lang="en-US" sz="1200" dirty="0" err="1"/>
              <a:t>www.ese.u-psud.fr</a:t>
            </a:r>
            <a:r>
              <a:rPr lang="en-US" sz="1200" dirty="0"/>
              <a:t>/IMG/jpg/Li-7500ter-2.jpg</a:t>
            </a:r>
          </a:p>
        </p:txBody>
      </p:sp>
    </p:spTree>
    <p:extLst>
      <p:ext uri="{BB962C8B-B14F-4D97-AF65-F5344CB8AC3E}">
        <p14:creationId xmlns:p14="http://schemas.microsoft.com/office/powerpoint/2010/main" val="164562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5" name="Picture 15" descr="DSCN277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3DB839-7899-0148-8938-148511F5B9A7}"/>
              </a:ext>
            </a:extLst>
          </p:cNvPr>
          <p:cNvSpPr txBox="1"/>
          <p:nvPr/>
        </p:nvSpPr>
        <p:spPr>
          <a:xfrm>
            <a:off x="0" y="59865"/>
            <a:ext cx="17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C. Gough</a:t>
            </a:r>
          </a:p>
        </p:txBody>
      </p:sp>
    </p:spTree>
    <p:extLst>
      <p:ext uri="{BB962C8B-B14F-4D97-AF65-F5344CB8AC3E}">
        <p14:creationId xmlns:p14="http://schemas.microsoft.com/office/powerpoint/2010/main" val="352316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Terrestrial Observation System (TOS)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39" b="-1153"/>
          <a:stretch/>
        </p:blipFill>
        <p:spPr>
          <a:xfrm>
            <a:off x="0" y="124596"/>
            <a:ext cx="9144000" cy="6450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E24DA-473D-4A43-8160-05FC330841D1}"/>
              </a:ext>
            </a:extLst>
          </p:cNvPr>
          <p:cNvSpPr txBox="1"/>
          <p:nvPr/>
        </p:nvSpPr>
        <p:spPr>
          <a:xfrm>
            <a:off x="0" y="59865"/>
            <a:ext cx="143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NEON</a:t>
            </a:r>
          </a:p>
        </p:txBody>
      </p:sp>
    </p:spTree>
    <p:extLst>
      <p:ext uri="{BB962C8B-B14F-4D97-AF65-F5344CB8AC3E}">
        <p14:creationId xmlns:p14="http://schemas.microsoft.com/office/powerpoint/2010/main" val="197860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230D6E-3543-CF4E-9505-4F44297D5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7337"/>
            <a:ext cx="9144000" cy="6083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22D8D-30BB-564A-B33D-D4CA9F27FDE1}"/>
              </a:ext>
            </a:extLst>
          </p:cNvPr>
          <p:cNvSpPr txBox="1"/>
          <p:nvPr/>
        </p:nvSpPr>
        <p:spPr>
          <a:xfrm>
            <a:off x="0" y="59865"/>
            <a:ext cx="17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C. Gough</a:t>
            </a:r>
          </a:p>
        </p:txBody>
      </p:sp>
    </p:spTree>
    <p:extLst>
      <p:ext uri="{BB962C8B-B14F-4D97-AF65-F5344CB8AC3E}">
        <p14:creationId xmlns:p14="http://schemas.microsoft.com/office/powerpoint/2010/main" val="12184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top of a dirt field&#10;&#10;Description automatically generated">
            <a:extLst>
              <a:ext uri="{FF2B5EF4-FFF2-40B4-BE49-F238E27FC236}">
                <a16:creationId xmlns:a16="http://schemas.microsoft.com/office/drawing/2014/main" id="{5DB8D7E3-80F3-F946-BDB6-C7CB881F4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297" y="321732"/>
            <a:ext cx="4296411" cy="3079194"/>
          </a:xfrm>
          <a:prstGeom prst="rect">
            <a:avLst/>
          </a:prstGeom>
        </p:spPr>
      </p:pic>
      <p:pic>
        <p:nvPicPr>
          <p:cNvPr id="5" name="Picture 4" descr="A person standing on top of a dirt field&#10;&#10;Description automatically generated">
            <a:extLst>
              <a:ext uri="{FF2B5EF4-FFF2-40B4-BE49-F238E27FC236}">
                <a16:creationId xmlns:a16="http://schemas.microsoft.com/office/drawing/2014/main" id="{873062FB-6051-4840-8FF3-0E5DCDF898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297" y="3489158"/>
            <a:ext cx="4296411" cy="3047107"/>
          </a:xfrm>
          <a:prstGeom prst="rect">
            <a:avLst/>
          </a:prstGeom>
        </p:spPr>
      </p:pic>
      <p:pic>
        <p:nvPicPr>
          <p:cNvPr id="7" name="Picture 6" descr="A close up of a tree&#10;&#10;Description automatically generated">
            <a:extLst>
              <a:ext uri="{FF2B5EF4-FFF2-40B4-BE49-F238E27FC236}">
                <a16:creationId xmlns:a16="http://schemas.microsoft.com/office/drawing/2014/main" id="{B26BB58B-7D07-3442-8DFB-6C6EB32A2C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2"/>
          <a:stretch/>
        </p:blipFill>
        <p:spPr>
          <a:xfrm rot="5400000">
            <a:off x="3647230" y="1280793"/>
            <a:ext cx="6214533" cy="4296410"/>
          </a:xfrm>
          <a:prstGeom prst="rect">
            <a:avLst/>
          </a:prstGeom>
        </p:spPr>
      </p:pic>
      <p:pic>
        <p:nvPicPr>
          <p:cNvPr id="11" name="Picture 10" descr="A picture containing man, water, table, riding&#10;&#10;Description automatically generated">
            <a:extLst>
              <a:ext uri="{FF2B5EF4-FFF2-40B4-BE49-F238E27FC236}">
                <a16:creationId xmlns:a16="http://schemas.microsoft.com/office/drawing/2014/main" id="{0257AA09-9397-874C-8FB7-A4CEE1062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922001" y="2751866"/>
            <a:ext cx="3047107" cy="228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3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Methodological 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060" y="1425012"/>
            <a:ext cx="4662117" cy="4525963"/>
          </a:xfrm>
        </p:spPr>
        <p:txBody>
          <a:bodyPr/>
          <a:lstStyle/>
          <a:p>
            <a:r>
              <a:rPr lang="en-US" dirty="0"/>
              <a:t>Medium-spatial scale resolution (1 km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Integrates multiple flux sources</a:t>
            </a:r>
          </a:p>
          <a:p>
            <a:r>
              <a:rPr lang="en-US" dirty="0"/>
              <a:t>Very high temporal resolution (1/2 hour)</a:t>
            </a:r>
          </a:p>
          <a:p>
            <a:r>
              <a:rPr lang="en-US" dirty="0"/>
              <a:t>Relatively high accuracy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063" y="1786023"/>
            <a:ext cx="3957916" cy="2968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2D2AB-6338-2F40-8BF8-D4960107E3EB}"/>
              </a:ext>
            </a:extLst>
          </p:cNvPr>
          <p:cNvSpPr txBox="1"/>
          <p:nvPr/>
        </p:nvSpPr>
        <p:spPr>
          <a:xfrm>
            <a:off x="7328907" y="4798719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NASA</a:t>
            </a:r>
          </a:p>
        </p:txBody>
      </p:sp>
    </p:spTree>
    <p:extLst>
      <p:ext uri="{BB962C8B-B14F-4D97-AF65-F5344CB8AC3E}">
        <p14:creationId xmlns:p14="http://schemas.microsoft.com/office/powerpoint/2010/main" val="168998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Methodological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66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Flux “footprint” size and location varies over time</a:t>
            </a:r>
          </a:p>
          <a:p>
            <a:r>
              <a:rPr lang="en-US" dirty="0"/>
              <a:t>Must have wind!</a:t>
            </a:r>
          </a:p>
          <a:p>
            <a:r>
              <a:rPr lang="en-US" dirty="0"/>
              <a:t>Not amenable to complex terrain</a:t>
            </a:r>
          </a:p>
          <a:p>
            <a:r>
              <a:rPr lang="en-US" dirty="0"/>
              <a:t>Does not tell you where carbon (or other trace gases) go once they enter the ecosystem</a:t>
            </a:r>
          </a:p>
          <a:p>
            <a:r>
              <a:rPr lang="en-US" dirty="0"/>
              <a:t>Remains computationally intensive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1" t="9677" r="9677" b="9677"/>
          <a:stretch>
            <a:fillRect/>
          </a:stretch>
        </p:blipFill>
        <p:spPr bwMode="auto">
          <a:xfrm>
            <a:off x="5143500" y="1695639"/>
            <a:ext cx="3543300" cy="340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67875F-61EC-F547-8115-0A20D96F0733}"/>
              </a:ext>
            </a:extLst>
          </p:cNvPr>
          <p:cNvSpPr txBox="1"/>
          <p:nvPr/>
        </p:nvSpPr>
        <p:spPr>
          <a:xfrm>
            <a:off x="6923737" y="510265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Gil </a:t>
            </a:r>
            <a:r>
              <a:rPr lang="en-US" dirty="0" err="1"/>
              <a:t>Bohrer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3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EE 7_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28600"/>
            <a:ext cx="404336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59" name="Picture 3" descr="NEE 20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28600"/>
            <a:ext cx="425926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0" y="5029200"/>
            <a:ext cx="4495800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800" b="1" dirty="0"/>
              <a:t> Total daytime uptake: 98.9 mmol CO</a:t>
            </a:r>
            <a:r>
              <a:rPr lang="en-US" sz="1800" b="1" baseline="-25000" dirty="0"/>
              <a:t>2</a:t>
            </a:r>
            <a:r>
              <a:rPr lang="en-US" sz="1800" b="1" dirty="0"/>
              <a:t> m</a:t>
            </a:r>
            <a:r>
              <a:rPr lang="en-US" sz="1800" b="1" baseline="30000" dirty="0"/>
              <a:t>-2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b="1" dirty="0"/>
              <a:t> Total nighttime loss: 57.3 mmol CO</a:t>
            </a:r>
            <a:r>
              <a:rPr lang="en-US" sz="1800" b="1" baseline="-25000" dirty="0"/>
              <a:t>2</a:t>
            </a:r>
            <a:r>
              <a:rPr lang="en-US" sz="1800" b="1" dirty="0"/>
              <a:t> m</a:t>
            </a:r>
            <a:r>
              <a:rPr lang="en-US" sz="1800" b="1" baseline="30000" dirty="0"/>
              <a:t>-2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b="1" dirty="0"/>
              <a:t> Net 24 hour gain: 41.6 mmol CO</a:t>
            </a:r>
            <a:r>
              <a:rPr lang="en-US" sz="1800" b="1" baseline="-25000" dirty="0"/>
              <a:t>2</a:t>
            </a:r>
            <a:r>
              <a:rPr lang="en-US" sz="1800" b="1" dirty="0"/>
              <a:t> m</a:t>
            </a:r>
            <a:r>
              <a:rPr lang="en-US" sz="1800" b="1" baseline="30000" dirty="0"/>
              <a:t>-2</a:t>
            </a:r>
            <a:endParaRPr lang="en-US" sz="1800" b="1" dirty="0"/>
          </a:p>
          <a:p>
            <a:pPr>
              <a:spcBef>
                <a:spcPct val="50000"/>
              </a:spcBef>
            </a:pPr>
            <a:r>
              <a:rPr lang="en-US" sz="1800" b="1" dirty="0"/>
              <a:t>           or, 5.0 kg C ha</a:t>
            </a:r>
            <a:r>
              <a:rPr lang="en-US" sz="1800" b="1" baseline="30000" dirty="0"/>
              <a:t>-1</a:t>
            </a:r>
            <a:r>
              <a:rPr lang="en-US" sz="1800" b="1" dirty="0"/>
              <a:t> (27 </a:t>
            </a:r>
            <a:r>
              <a:rPr lang="en-US" sz="1800" b="1" dirty="0" err="1"/>
              <a:t>lbs</a:t>
            </a:r>
            <a:r>
              <a:rPr lang="en-US" sz="1800" b="1" dirty="0"/>
              <a:t> C per acre)</a:t>
            </a:r>
            <a:endParaRPr lang="en-US" sz="1800" b="1" baseline="30000" dirty="0"/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4800600" y="5029200"/>
            <a:ext cx="4191000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800" b="1"/>
              <a:t> Total daytime uptake: 7,402 kg C ha</a:t>
            </a:r>
            <a:r>
              <a:rPr lang="en-US" sz="1800" b="1" baseline="30000"/>
              <a:t>-1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b="1"/>
              <a:t> Total nighttime loss: 6,599 kg C ha</a:t>
            </a:r>
            <a:r>
              <a:rPr lang="en-US" sz="1800" b="1" baseline="30000"/>
              <a:t>-1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b="1"/>
              <a:t> Net annual gain: 803 kg C ha</a:t>
            </a:r>
            <a:r>
              <a:rPr lang="en-US" sz="1800" b="1" baseline="30000"/>
              <a:t>-1</a:t>
            </a:r>
          </a:p>
          <a:p>
            <a:pPr>
              <a:spcBef>
                <a:spcPct val="50000"/>
              </a:spcBef>
            </a:pPr>
            <a:r>
              <a:rPr lang="en-US" sz="1800" b="1"/>
              <a:t>                         (2.2 short tons C per acre)</a:t>
            </a:r>
            <a:endParaRPr lang="en-US" sz="1800" b="1" baseline="30000"/>
          </a:p>
        </p:txBody>
      </p:sp>
    </p:spTree>
    <p:extLst>
      <p:ext uri="{BB962C8B-B14F-4D97-AF65-F5344CB8AC3E}">
        <p14:creationId xmlns:p14="http://schemas.microsoft.com/office/powerpoint/2010/main" val="2486960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0" grpId="0" autoUpdateAnimBg="0"/>
      <p:bldP spid="12186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3B095-F33B-A748-AEC7-F0F2C517D9D0}"/>
              </a:ext>
            </a:extLst>
          </p:cNvPr>
          <p:cNvSpPr txBox="1"/>
          <p:nvPr/>
        </p:nvSpPr>
        <p:spPr>
          <a:xfrm>
            <a:off x="346842" y="378372"/>
            <a:ext cx="862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Towers measure Net Ecosystem Productivity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1105C-55CE-AE47-A4D1-5F63CA75E001}"/>
              </a:ext>
            </a:extLst>
          </p:cNvPr>
          <p:cNvSpPr txBox="1"/>
          <p:nvPr/>
        </p:nvSpPr>
        <p:spPr>
          <a:xfrm>
            <a:off x="1597756" y="1886606"/>
            <a:ext cx="5948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 Net Ecosystem Productivity = </a:t>
            </a:r>
          </a:p>
          <a:p>
            <a:pPr algn="ctr"/>
            <a:r>
              <a:rPr lang="en-US" sz="3600" b="1" dirty="0"/>
              <a:t>Photosynthesis – Respiration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D5895-088E-B34C-B6CD-C0F743A8601B}"/>
              </a:ext>
            </a:extLst>
          </p:cNvPr>
          <p:cNvSpPr txBox="1"/>
          <p:nvPr/>
        </p:nvSpPr>
        <p:spPr>
          <a:xfrm>
            <a:off x="3983421" y="351045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2DAFC9-6720-C143-AC45-90FC89CA9034}"/>
              </a:ext>
            </a:extLst>
          </p:cNvPr>
          <p:cNvSpPr/>
          <p:nvPr/>
        </p:nvSpPr>
        <p:spPr>
          <a:xfrm>
            <a:off x="1798777" y="4303307"/>
            <a:ext cx="5142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NEP = GPP  – Re</a:t>
            </a:r>
          </a:p>
        </p:txBody>
      </p:sp>
    </p:spTree>
    <p:extLst>
      <p:ext uri="{BB962C8B-B14F-4D97-AF65-F5344CB8AC3E}">
        <p14:creationId xmlns:p14="http://schemas.microsoft.com/office/powerpoint/2010/main" val="91429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EE 7_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894" y="464760"/>
            <a:ext cx="5073870" cy="5928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6B18B7-729F-7A4D-BDE7-71C7BC6BCDAE}"/>
              </a:ext>
            </a:extLst>
          </p:cNvPr>
          <p:cNvCxnSpPr>
            <a:cxnSpLocks/>
          </p:cNvCxnSpPr>
          <p:nvPr/>
        </p:nvCxnSpPr>
        <p:spPr>
          <a:xfrm flipH="1">
            <a:off x="2351905" y="4519448"/>
            <a:ext cx="3786136" cy="367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11E6B6-9B67-D842-A5FF-C4C5D1E3589E}"/>
              </a:ext>
            </a:extLst>
          </p:cNvPr>
          <p:cNvSpPr txBox="1"/>
          <p:nvPr/>
        </p:nvSpPr>
        <p:spPr>
          <a:xfrm>
            <a:off x="6215786" y="4246970"/>
            <a:ext cx="212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Nighttime = </a:t>
            </a:r>
          </a:p>
          <a:p>
            <a:r>
              <a:rPr lang="en-US" dirty="0"/>
              <a:t>no photosynthesis = </a:t>
            </a:r>
          </a:p>
          <a:p>
            <a:r>
              <a:rPr lang="en-US" dirty="0"/>
              <a:t>- 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A0049D-3776-C74F-B3B0-5859A74F44DA}"/>
              </a:ext>
            </a:extLst>
          </p:cNvPr>
          <p:cNvCxnSpPr>
            <a:cxnSpLocks/>
          </p:cNvCxnSpPr>
          <p:nvPr/>
        </p:nvCxnSpPr>
        <p:spPr>
          <a:xfrm flipH="1">
            <a:off x="5085152" y="4977882"/>
            <a:ext cx="95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322384-F5DB-3045-9EE0-9EFB7A10CBC2}"/>
              </a:ext>
            </a:extLst>
          </p:cNvPr>
          <p:cNvSpPr txBox="1"/>
          <p:nvPr/>
        </p:nvSpPr>
        <p:spPr>
          <a:xfrm>
            <a:off x="5776764" y="559971"/>
            <a:ext cx="3100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Daytime = </a:t>
            </a:r>
          </a:p>
          <a:p>
            <a:r>
              <a:rPr lang="en-US" dirty="0"/>
              <a:t>Photosynthesis – Respiration = </a:t>
            </a:r>
          </a:p>
          <a:p>
            <a:r>
              <a:rPr lang="en-US" dirty="0"/>
              <a:t>GPP - 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7572C-01DB-D440-AF0D-8657C349F820}"/>
              </a:ext>
            </a:extLst>
          </p:cNvPr>
          <p:cNvSpPr txBox="1"/>
          <p:nvPr/>
        </p:nvSpPr>
        <p:spPr>
          <a:xfrm>
            <a:off x="6043664" y="1893360"/>
            <a:ext cx="2967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can use the nighttime measurements to determine Re and remove Re from NEP in the day to get GPP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DE2E8B-D3FD-2545-8C8B-F8923DACD21C}"/>
              </a:ext>
            </a:extLst>
          </p:cNvPr>
          <p:cNvCxnSpPr>
            <a:cxnSpLocks/>
          </p:cNvCxnSpPr>
          <p:nvPr/>
        </p:nvCxnSpPr>
        <p:spPr>
          <a:xfrm flipH="1">
            <a:off x="4213442" y="1263393"/>
            <a:ext cx="1430613" cy="597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9402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3CDC-7A37-E84D-9D41-A20773C5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793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NEON Education video: “Eddy Covariance: Measuring an Ecosystem's Breath” </a:t>
            </a:r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638D41FF-C89F-3645-83A2-AB5812A13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9109" y="1782762"/>
            <a:ext cx="4700954" cy="493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2E758FE-57F3-0A4D-B3A3-CBE48125DB1D}"/>
              </a:ext>
            </a:extLst>
          </p:cNvPr>
          <p:cNvSpPr/>
          <p:nvPr/>
        </p:nvSpPr>
        <p:spPr>
          <a:xfrm>
            <a:off x="2239109" y="1190092"/>
            <a:ext cx="483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954F72"/>
                </a:solidFill>
                <a:latin typeface="Calibri" panose="020F0502020204030204" pitchFamily="34" charset="0"/>
                <a:hlinkClick r:id="rId4"/>
              </a:rPr>
              <a:t>https://youtu.be/CR4Anc8Mkas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059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47D4-DDAE-D24E-9A31-AFF10633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57" y="5791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value of observational networks</a:t>
            </a:r>
            <a:br>
              <a:rPr lang="en-US" dirty="0"/>
            </a:br>
            <a:r>
              <a:rPr lang="en-US" sz="3100" dirty="0"/>
              <a:t>A proliferation of eddy-covariance towers is enabling understanding of ecosystem carbon fluxes worldwide.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F3AE7C-A6FC-794F-B20A-1DA763FBE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23" y="2588200"/>
            <a:ext cx="4128761" cy="2322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C2E7A-D1EC-3A4B-9AFE-96E0761C51F2}"/>
              </a:ext>
            </a:extLst>
          </p:cNvPr>
          <p:cNvSpPr txBox="1"/>
          <p:nvPr/>
        </p:nvSpPr>
        <p:spPr>
          <a:xfrm>
            <a:off x="152662" y="4910628"/>
            <a:ext cx="415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https://</a:t>
            </a:r>
            <a:r>
              <a:rPr lang="en-US" dirty="0" err="1"/>
              <a:t>fluxnet.fluxdata.org</a:t>
            </a:r>
            <a:r>
              <a:rPr lang="en-US" dirty="0"/>
              <a:t>/about/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4317E-DF08-6744-B276-19D1F9A8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957" y="2311818"/>
            <a:ext cx="4339913" cy="2875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7E5E0-68A3-7442-9E74-BD6FC8F88BFD}"/>
              </a:ext>
            </a:extLst>
          </p:cNvPr>
          <p:cNvSpPr txBox="1"/>
          <p:nvPr/>
        </p:nvSpPr>
        <p:spPr>
          <a:xfrm>
            <a:off x="4403784" y="5187010"/>
            <a:ext cx="24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Whittaker, 1975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FED8D5-C3E6-4C4F-8168-32A6F39F5562}"/>
              </a:ext>
            </a:extLst>
          </p:cNvPr>
          <p:cNvSpPr/>
          <p:nvPr/>
        </p:nvSpPr>
        <p:spPr>
          <a:xfrm>
            <a:off x="1234440" y="5660021"/>
            <a:ext cx="6827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We might expect that climate variability affects carbon fluxes, making a global network of eddy-covariance towers critical to understanding how different ecosystems in different climate zones cycle carbon.</a:t>
            </a:r>
          </a:p>
        </p:txBody>
      </p:sp>
    </p:spTree>
    <p:extLst>
      <p:ext uri="{BB962C8B-B14F-4D97-AF65-F5344CB8AC3E}">
        <p14:creationId xmlns:p14="http://schemas.microsoft.com/office/powerpoint/2010/main" val="47039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C9167-5F7A-D147-980A-23C4344C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9" y="834634"/>
            <a:ext cx="6901130" cy="54261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01365" y="6488668"/>
            <a:ext cx="223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Carbon Project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6574" y="6304002"/>
            <a:ext cx="2100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Quéré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96446" y="464985"/>
            <a:ext cx="246884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Carbon Budget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 yr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71106" y="1973385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65289" y="1913145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27459" y="2846452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22%</a:t>
            </a:r>
          </a:p>
        </p:txBody>
      </p:sp>
    </p:spTree>
    <p:extLst>
      <p:ext uri="{BB962C8B-B14F-4D97-AF65-F5344CB8AC3E}">
        <p14:creationId xmlns:p14="http://schemas.microsoft.com/office/powerpoint/2010/main" val="2837669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challenge: estimating ecosystem-scale carbon fluxes at high temporal resolution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 r="-308"/>
          <a:stretch/>
        </p:blipFill>
        <p:spPr>
          <a:xfrm>
            <a:off x="977900" y="1600200"/>
            <a:ext cx="4203700" cy="4525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407032" y="2096580"/>
            <a:ext cx="3200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Net ecosystem production </a:t>
            </a:r>
            <a:r>
              <a:rPr lang="en-US" sz="2000" dirty="0"/>
              <a:t>= </a:t>
            </a:r>
          </a:p>
          <a:p>
            <a:r>
              <a:rPr lang="en-US" sz="2000" dirty="0"/>
              <a:t>Gross primary production – Ecosystem respiration, </a:t>
            </a:r>
          </a:p>
          <a:p>
            <a:r>
              <a:rPr lang="en-US" sz="2000" dirty="0"/>
              <a:t>Usually expressed as annual 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9731" y="3814280"/>
            <a:ext cx="3535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Net ecosystem CO</a:t>
            </a:r>
            <a:r>
              <a:rPr lang="en-US" sz="2000" b="1" baseline="-25000" dirty="0"/>
              <a:t>2</a:t>
            </a:r>
            <a:r>
              <a:rPr lang="en-US" sz="2000" b="1" dirty="0"/>
              <a:t> exchange =</a:t>
            </a:r>
          </a:p>
          <a:p>
            <a:r>
              <a:rPr lang="en-US" sz="2000" dirty="0"/>
              <a:t>Same as above, but usually expressed as instantaneous rate</a:t>
            </a:r>
          </a:p>
          <a:p>
            <a:r>
              <a:rPr lang="en-US" sz="2000" b="1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4409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4216400" y="1676400"/>
            <a:ext cx="877888" cy="4140200"/>
          </a:xfrm>
          <a:prstGeom prst="rect">
            <a:avLst/>
          </a:prstGeom>
          <a:gradFill rotWithShape="1">
            <a:gsLst>
              <a:gs pos="0">
                <a:srgbClr val="993300"/>
              </a:gs>
              <a:gs pos="100000">
                <a:srgbClr val="993300">
                  <a:gamma/>
                  <a:shade val="46275"/>
                  <a:invGamma/>
                </a:srgbClr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Oval 3"/>
          <p:cNvSpPr>
            <a:spLocks noChangeArrowheads="1"/>
          </p:cNvSpPr>
          <p:nvPr/>
        </p:nvSpPr>
        <p:spPr bwMode="auto">
          <a:xfrm>
            <a:off x="3048000" y="1219200"/>
            <a:ext cx="3276600" cy="1981200"/>
          </a:xfrm>
          <a:prstGeom prst="ellipse">
            <a:avLst/>
          </a:prstGeom>
          <a:gradFill rotWithShape="1">
            <a:gsLst>
              <a:gs pos="0">
                <a:srgbClr val="00A000"/>
              </a:gs>
              <a:gs pos="100000">
                <a:srgbClr val="00A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lIns="141058" tIns="70529" rIns="141058" bIns="70529" anchor="ctr"/>
          <a:lstStyle/>
          <a:p>
            <a:pPr algn="ctr" defTabSz="1411288"/>
            <a:endParaRPr lang="en-US" sz="2800" b="0">
              <a:solidFill>
                <a:srgbClr val="461700"/>
              </a:solidFill>
            </a:endParaRP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381000" y="2162175"/>
            <a:ext cx="1295400" cy="971550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D848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lIns="141058" tIns="70529" rIns="141058" bIns="70529" anchor="ctr"/>
          <a:lstStyle/>
          <a:p>
            <a:pPr algn="ctr" defTabSz="1411288"/>
            <a:r>
              <a:rPr lang="en-US" sz="2800" b="0"/>
              <a:t> </a:t>
            </a: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4816475"/>
            <a:ext cx="8775700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660400" y="1663700"/>
            <a:ext cx="7985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latin typeface="Times New Roman" pitchFamily="18" charset="0"/>
              </a:rPr>
              <a:t>CO</a:t>
            </a:r>
            <a:r>
              <a:rPr lang="en-US" sz="2800" b="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7419975" y="5162550"/>
            <a:ext cx="10190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000000"/>
                </a:solidFill>
              </a:rPr>
              <a:t>Roots</a:t>
            </a:r>
            <a:endParaRPr lang="en-US" sz="2800" b="0" baseline="-25000">
              <a:solidFill>
                <a:srgbClr val="000000"/>
              </a:solidFill>
            </a:endParaRP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5295900" y="5772150"/>
            <a:ext cx="11675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000000"/>
                </a:solidFill>
              </a:rPr>
              <a:t>Leaves</a:t>
            </a:r>
            <a:endParaRPr lang="en-US" sz="2800" b="0" baseline="-25000">
              <a:solidFill>
                <a:srgbClr val="000000"/>
              </a:solidFill>
            </a:endParaRPr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568162" y="6035675"/>
            <a:ext cx="1657675" cy="59503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0" dirty="0">
                <a:solidFill>
                  <a:srgbClr val="000000"/>
                </a:solidFill>
              </a:rPr>
              <a:t>Heterotrophic </a:t>
            </a:r>
          </a:p>
          <a:p>
            <a:pPr algn="ctr">
              <a:lnSpc>
                <a:spcPct val="80000"/>
              </a:lnSpc>
            </a:pPr>
            <a:r>
              <a:rPr lang="en-US" sz="2000" b="0" dirty="0">
                <a:solidFill>
                  <a:srgbClr val="000000"/>
                </a:solidFill>
              </a:rPr>
              <a:t>respiration</a:t>
            </a:r>
            <a:endParaRPr lang="en-US" sz="2000" b="0" baseline="-25000" dirty="0">
              <a:solidFill>
                <a:srgbClr val="000000"/>
              </a:solidFill>
            </a:endParaRP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2508250" y="5884863"/>
            <a:ext cx="18501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</a:rPr>
              <a:t>Dead wood</a:t>
            </a:r>
            <a:endParaRPr lang="en-US" sz="2800" b="0" baseline="-25000" dirty="0">
              <a:solidFill>
                <a:srgbClr val="000000"/>
              </a:solidFill>
            </a:endParaRPr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51004" y="762000"/>
            <a:ext cx="908775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</a:rPr>
              <a:t>Net ecosystem production  </a:t>
            </a:r>
            <a:r>
              <a:rPr lang="en-US" sz="2100" b="0" dirty="0">
                <a:solidFill>
                  <a:srgbClr val="000000"/>
                </a:solidFill>
              </a:rPr>
              <a:t>= Net primary production – </a:t>
            </a:r>
            <a:r>
              <a:rPr lang="en-US" sz="2100" dirty="0">
                <a:solidFill>
                  <a:srgbClr val="000000"/>
                </a:solidFill>
              </a:rPr>
              <a:t>Heterotrophic respiration</a:t>
            </a:r>
            <a:endParaRPr lang="en-US" sz="2100" b="0" dirty="0">
              <a:solidFill>
                <a:srgbClr val="000000"/>
              </a:solidFill>
            </a:endParaRPr>
          </a:p>
        </p:txBody>
      </p:sp>
      <p:pic>
        <p:nvPicPr>
          <p:cNvPr id="44044" name="Picture 12" descr="Image000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50" y="1795463"/>
            <a:ext cx="2571750" cy="3429000"/>
          </a:xfrm>
          <a:prstGeom prst="rect">
            <a:avLst/>
          </a:prstGeom>
          <a:noFill/>
        </p:spPr>
      </p:pic>
      <p:pic>
        <p:nvPicPr>
          <p:cNvPr id="44045" name="Picture 13" descr="IM0011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3319463"/>
            <a:ext cx="2057400" cy="2514600"/>
          </a:xfrm>
          <a:prstGeom prst="rect">
            <a:avLst/>
          </a:prstGeom>
          <a:noFill/>
        </p:spPr>
      </p:pic>
      <p:pic>
        <p:nvPicPr>
          <p:cNvPr id="44046" name="Picture 14" descr="Image0000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3624263"/>
            <a:ext cx="1771650" cy="2362200"/>
          </a:xfrm>
          <a:prstGeom prst="rect">
            <a:avLst/>
          </a:prstGeom>
          <a:noFill/>
        </p:spPr>
      </p:pic>
      <p:pic>
        <p:nvPicPr>
          <p:cNvPr id="44047" name="Picture 15" descr="soil gas ex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862263"/>
            <a:ext cx="2438400" cy="3200400"/>
          </a:xfrm>
          <a:prstGeom prst="rect">
            <a:avLst/>
          </a:prstGeom>
          <a:noFill/>
        </p:spPr>
      </p:pic>
      <p:pic>
        <p:nvPicPr>
          <p:cNvPr id="44048" name="Picture 16" descr="IM00110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3505200"/>
            <a:ext cx="1143000" cy="1066800"/>
          </a:xfrm>
          <a:prstGeom prst="rect">
            <a:avLst/>
          </a:prstGeom>
          <a:noFill/>
        </p:spPr>
      </p:pic>
      <p:sp>
        <p:nvSpPr>
          <p:cNvPr id="44049" name="Text Box 17"/>
          <p:cNvSpPr txBox="1">
            <a:spLocks noChangeArrowheads="1"/>
          </p:cNvSpPr>
          <p:nvPr/>
        </p:nvSpPr>
        <p:spPr bwMode="auto">
          <a:xfrm>
            <a:off x="4152900" y="3619500"/>
            <a:ext cx="1066800" cy="8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0">
                <a:solidFill>
                  <a:srgbClr val="000000"/>
                </a:solidFill>
              </a:rPr>
              <a:t>Live wood</a:t>
            </a:r>
            <a:endParaRPr lang="en-US" sz="2800" b="0" baseline="-25000">
              <a:solidFill>
                <a:srgbClr val="000000"/>
              </a:solidFill>
            </a:endParaRPr>
          </a:p>
        </p:txBody>
      </p:sp>
      <p:sp>
        <p:nvSpPr>
          <p:cNvPr id="44052" name="Rectangle 20"/>
          <p:cNvSpPr>
            <a:spLocks noChangeArrowheads="1"/>
          </p:cNvSpPr>
          <p:nvPr/>
        </p:nvSpPr>
        <p:spPr bwMode="auto">
          <a:xfrm>
            <a:off x="2427397" y="49740"/>
            <a:ext cx="443367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Inventory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119FB-C6C7-FE4D-A499-7ADE4DE283FC}"/>
              </a:ext>
            </a:extLst>
          </p:cNvPr>
          <p:cNvSpPr txBox="1"/>
          <p:nvPr/>
        </p:nvSpPr>
        <p:spPr>
          <a:xfrm>
            <a:off x="5943955" y="6386414"/>
            <a:ext cx="302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C. Gough and P. Curtis</a:t>
            </a:r>
          </a:p>
        </p:txBody>
      </p:sp>
    </p:spTree>
    <p:extLst>
      <p:ext uri="{BB962C8B-B14F-4D97-AF65-F5344CB8AC3E}">
        <p14:creationId xmlns:p14="http://schemas.microsoft.com/office/powerpoint/2010/main" val="362069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88" y="274638"/>
            <a:ext cx="842223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Advances in early 90’s set stage for broad use of eddy-covariance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866" y="1600200"/>
            <a:ext cx="5601319" cy="4525963"/>
          </a:xfrm>
        </p:spPr>
        <p:txBody>
          <a:bodyPr>
            <a:normAutofit fontScale="92500"/>
          </a:bodyPr>
          <a:lstStyle/>
          <a:p>
            <a:r>
              <a:rPr lang="en-US" i="1" u="sng" dirty="0"/>
              <a:t>Instrumentation</a:t>
            </a:r>
            <a:r>
              <a:rPr lang="en-US" dirty="0"/>
              <a:t>: IRGA and wind speed sensors (anemometers).</a:t>
            </a:r>
          </a:p>
          <a:p>
            <a:r>
              <a:rPr lang="en-US" i="1" u="sng" dirty="0"/>
              <a:t>Data analysis and st</a:t>
            </a:r>
            <a:r>
              <a:rPr lang="en-US" u="sng" dirty="0"/>
              <a:t>orage</a:t>
            </a:r>
            <a:r>
              <a:rPr lang="en-US" dirty="0"/>
              <a:t>: Computer processing and hard drive space</a:t>
            </a:r>
          </a:p>
          <a:p>
            <a:r>
              <a:rPr lang="en-US" i="1" u="sng" dirty="0"/>
              <a:t>Methodological development</a:t>
            </a:r>
            <a:r>
              <a:rPr lang="en-US" dirty="0"/>
              <a:t>: Developed from fluid dynamics, meteorological, and engineering principles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016" y="1600200"/>
            <a:ext cx="1455151" cy="2186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35217" y="1639890"/>
            <a:ext cx="1388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IRGAs were the size of refrigerators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69" y="3017348"/>
            <a:ext cx="2347838" cy="175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789" y="4552005"/>
            <a:ext cx="1822238" cy="1846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 flipV="1">
            <a:off x="6442138" y="2368138"/>
            <a:ext cx="577278" cy="132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2DF423-F1A0-4648-890C-415DDE678A7B}"/>
              </a:ext>
            </a:extLst>
          </p:cNvPr>
          <p:cNvSpPr txBox="1"/>
          <p:nvPr/>
        </p:nvSpPr>
        <p:spPr>
          <a:xfrm>
            <a:off x="6730777" y="6428297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Wikipedia</a:t>
            </a:r>
          </a:p>
        </p:txBody>
      </p:sp>
    </p:spTree>
    <p:extLst>
      <p:ext uri="{BB962C8B-B14F-4D97-AF65-F5344CB8AC3E}">
        <p14:creationId xmlns:p14="http://schemas.microsoft.com/office/powerpoint/2010/main" val="148434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paper on eddy-covariance 25 years ago from Harvard Forest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48" b="-4548"/>
          <a:stretch>
            <a:fillRect/>
          </a:stretch>
        </p:blipFill>
        <p:spPr>
          <a:xfrm>
            <a:off x="304800" y="1498600"/>
            <a:ext cx="8229600" cy="45259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99" y="6019800"/>
            <a:ext cx="4967111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1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Eddy-covariance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37131-2DBF-5F46-801B-9597E08EB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5702"/>
            <a:ext cx="9144000" cy="4286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5C5D1-61C6-0242-A594-043CECEB6918}"/>
              </a:ext>
            </a:extLst>
          </p:cNvPr>
          <p:cNvSpPr txBox="1"/>
          <p:nvPr/>
        </p:nvSpPr>
        <p:spPr>
          <a:xfrm>
            <a:off x="5222542" y="5674659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Artist: Catherine </a:t>
            </a:r>
            <a:r>
              <a:rPr lang="en-US" dirty="0" err="1"/>
              <a:t>McGuigan</a:t>
            </a:r>
            <a:r>
              <a:rPr lang="en-US" dirty="0"/>
              <a:t>, VCU BS ‘18 </a:t>
            </a:r>
          </a:p>
        </p:txBody>
      </p:sp>
    </p:spTree>
    <p:extLst>
      <p:ext uri="{BB962C8B-B14F-4D97-AF65-F5344CB8AC3E}">
        <p14:creationId xmlns:p14="http://schemas.microsoft.com/office/powerpoint/2010/main" val="81767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Flux (</a:t>
            </a:r>
            <a:r>
              <a:rPr lang="en-US" i="1" dirty="0"/>
              <a:t>F</a:t>
            </a:r>
            <a:r>
              <a:rPr lang="en-US" dirty="0"/>
              <a:t>) derived from eddy-covariance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7315" b="-107315"/>
          <a:stretch>
            <a:fillRect/>
          </a:stretch>
        </p:blipFill>
        <p:spPr>
          <a:xfrm>
            <a:off x="351376" y="2023560"/>
            <a:ext cx="8229600" cy="4525963"/>
          </a:xfrm>
        </p:spPr>
      </p:pic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7647974" y="2777558"/>
            <a:ext cx="196356" cy="10590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204032" y="1483788"/>
            <a:ext cx="284737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Fluctuation of [CO2] from mean</a:t>
            </a:r>
          </a:p>
          <a:p>
            <a:pPr algn="ctr"/>
            <a:r>
              <a:rPr lang="en-US" sz="2800" dirty="0"/>
              <a:t>(g kg air</a:t>
            </a:r>
            <a:r>
              <a:rPr lang="en-US" sz="2800" baseline="30000" dirty="0"/>
              <a:t>-1</a:t>
            </a:r>
            <a:r>
              <a:rPr lang="en-US" sz="2800" dirty="0"/>
              <a:t>)</a:t>
            </a:r>
            <a:endParaRPr lang="en-US" sz="2800" baseline="30000" dirty="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345894" y="3287739"/>
            <a:ext cx="2620030" cy="10119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71479" y="2569822"/>
            <a:ext cx="277708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Density of air</a:t>
            </a:r>
          </a:p>
          <a:p>
            <a:pPr algn="ctr"/>
            <a:r>
              <a:rPr lang="en-US" sz="2800" dirty="0"/>
              <a:t> (kg air m</a:t>
            </a:r>
            <a:r>
              <a:rPr lang="en-US" sz="2800" baseline="30000" dirty="0"/>
              <a:t>-3</a:t>
            </a:r>
            <a:r>
              <a:rPr lang="en-US" sz="2800" dirty="0"/>
              <a:t>)</a:t>
            </a: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4860404" y="371319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9"/>
          <p:cNvSpPr>
            <a:spLocks noChangeShapeType="1"/>
          </p:cNvSpPr>
          <p:nvPr/>
        </p:nvSpPr>
        <p:spPr bwMode="auto">
          <a:xfrm>
            <a:off x="5269444" y="2350058"/>
            <a:ext cx="1820878" cy="14865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1277500" y="1541103"/>
            <a:ext cx="521755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Velocity of air moved upward or downward (m s</a:t>
            </a:r>
            <a:r>
              <a:rPr lang="en-US" sz="2800" baseline="30000" dirty="0"/>
              <a:t>-1</a:t>
            </a:r>
            <a:r>
              <a:rPr lang="en-US" sz="2800" dirty="0"/>
              <a:t>)</a:t>
            </a:r>
            <a:endParaRPr lang="en-US" sz="2800" baseline="30000" dirty="0"/>
          </a:p>
        </p:txBody>
      </p:sp>
      <p:sp>
        <p:nvSpPr>
          <p:cNvPr id="12" name="Rectangle 11"/>
          <p:cNvSpPr/>
          <p:nvPr/>
        </p:nvSpPr>
        <p:spPr>
          <a:xfrm>
            <a:off x="1177303" y="4972062"/>
            <a:ext cx="677285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covariance is calculated between the fluctuating component of the vertical wind and the fluctuating component of gas concentration.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AE187-E92B-8745-9152-36025D0ED336}"/>
              </a:ext>
            </a:extLst>
          </p:cNvPr>
          <p:cNvSpPr/>
          <p:nvPr/>
        </p:nvSpPr>
        <p:spPr>
          <a:xfrm>
            <a:off x="888152" y="6205132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Roboto"/>
              </a:rPr>
              <a:t>Source: </a:t>
            </a:r>
            <a:r>
              <a:rPr lang="en-US" sz="1200" dirty="0" err="1">
                <a:solidFill>
                  <a:srgbClr val="222222"/>
                </a:solidFill>
                <a:latin typeface="Roboto"/>
              </a:rPr>
              <a:t>Burba</a:t>
            </a:r>
            <a:r>
              <a:rPr lang="en-US" sz="1200" dirty="0">
                <a:solidFill>
                  <a:srgbClr val="222222"/>
                </a:solidFill>
                <a:latin typeface="Roboto"/>
              </a:rPr>
              <a:t>, G., 2013. Eddy Covariance Method for Scientific, Industrial, Agricultural, and Regulatory Applications: A Field Book on Measuring Ecosystem Gas Exchange and Areal Emission Rates. LI-COR Biosciences, Lincoln, NE, USA, 331 pp.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74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844</Words>
  <Application>Microsoft Macintosh PowerPoint</Application>
  <PresentationFormat>On-screen Show (4:3)</PresentationFormat>
  <Paragraphs>112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Times New Roman</vt:lpstr>
      <vt:lpstr>Office Theme</vt:lpstr>
      <vt:lpstr>1_Office Theme</vt:lpstr>
      <vt:lpstr>Eddy-Covariance Fundamentals</vt:lpstr>
      <vt:lpstr>NEON Education video: “Eddy Covariance: Measuring an Ecosystem's Breath” </vt:lpstr>
      <vt:lpstr>PowerPoint Presentation</vt:lpstr>
      <vt:lpstr>The challenge: estimating ecosystem-scale carbon fluxes at high temporal resolution</vt:lpstr>
      <vt:lpstr>PowerPoint Presentation</vt:lpstr>
      <vt:lpstr>Advances in early 90’s set stage for broad use of eddy-covariance</vt:lpstr>
      <vt:lpstr>First paper on eddy-covariance 25 years ago from Harvard Forest</vt:lpstr>
      <vt:lpstr>PowerPoint Presentation</vt:lpstr>
      <vt:lpstr>Flux (F) derived from eddy-covariance</vt:lpstr>
      <vt:lpstr>Eddy-covariance instrumentation</vt:lpstr>
      <vt:lpstr>PowerPoint Presentation</vt:lpstr>
      <vt:lpstr>Terrestrial Observation System (TOS)</vt:lpstr>
      <vt:lpstr>PowerPoint Presentation</vt:lpstr>
      <vt:lpstr>PowerPoint Presentation</vt:lpstr>
      <vt:lpstr>Methodological strengths</vt:lpstr>
      <vt:lpstr>Methodological limitations</vt:lpstr>
      <vt:lpstr>PowerPoint Presentation</vt:lpstr>
      <vt:lpstr>PowerPoint Presentation</vt:lpstr>
      <vt:lpstr>PowerPoint Presentation</vt:lpstr>
      <vt:lpstr>The value of observational networks A proliferation of eddy-covariance towers is enabling understanding of ecosystem carbon fluxes worldwide.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Eddy-Covariance Fundamentals</dc:title>
  <dc:creator>Thomas, Quinn</dc:creator>
  <cp:lastModifiedBy>Thomas, Quinn</cp:lastModifiedBy>
  <cp:revision>5</cp:revision>
  <dcterms:created xsi:type="dcterms:W3CDTF">2020-04-04T20:53:16Z</dcterms:created>
  <dcterms:modified xsi:type="dcterms:W3CDTF">2020-04-17T00:23:41Z</dcterms:modified>
</cp:coreProperties>
</file>